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32" autoAdjust="0"/>
    <p:restoredTop sz="94660"/>
  </p:normalViewPr>
  <p:slideViewPr>
    <p:cSldViewPr snapToGrid="0">
      <p:cViewPr varScale="1">
        <p:scale>
          <a:sx n="73" d="100"/>
          <a:sy n="73" d="100"/>
        </p:scale>
        <p:origin x="108" y="8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18-29 лет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Лист1!$A$2:$A$8</c:f>
              <c:strCache>
                <c:ptCount val="7"/>
                <c:pt idx="0">
                  <c:v>Самостоятельное написание компьютерных программ</c:v>
                </c:pt>
                <c:pt idx="1">
                  <c:v>Установка операционной системы на компьютер</c:v>
                </c:pt>
                <c:pt idx="2">
                  <c:v>Подключение к компьютеру новых устройств, установка драйверов</c:v>
                </c:pt>
                <c:pt idx="3">
                  <c:v>Использование программ для редактирования фото-, видеофайлов</c:v>
                </c:pt>
                <c:pt idx="4">
                  <c:v>Работа с электронными таблицами (Excel, Access, SPSS и др.)</c:v>
                </c:pt>
                <c:pt idx="5">
                  <c:v>Работа на компьютере с текстовым редактором</c:v>
                </c:pt>
                <c:pt idx="6">
                  <c:v>Передача файлов между компьютером и периферийными устройствами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19.399999999999999</c:v>
                </c:pt>
                <c:pt idx="1">
                  <c:v>52.9</c:v>
                </c:pt>
                <c:pt idx="2">
                  <c:v>79.599999999999994</c:v>
                </c:pt>
                <c:pt idx="3">
                  <c:v>80.099999999999994</c:v>
                </c:pt>
                <c:pt idx="4">
                  <c:v>95</c:v>
                </c:pt>
                <c:pt idx="5">
                  <c:v>97.9</c:v>
                </c:pt>
                <c:pt idx="6">
                  <c:v>96.3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Все население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2.8219086768136873E-3"/>
                  <c:y val="-1.490972922053355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4.2328630152205313E-3"/>
                  <c:y val="-8.945837532320066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"/>
                  <c:y val="-2.981945844106688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1.4109543384068436E-3"/>
                  <c:y val="-1.49097292205334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2.8219086768137909E-3"/>
                  <c:y val="-8.945837532320066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Лист1!$A$2:$A$8</c:f>
              <c:strCache>
                <c:ptCount val="7"/>
                <c:pt idx="0">
                  <c:v>Самостоятельное написание компьютерных программ</c:v>
                </c:pt>
                <c:pt idx="1">
                  <c:v>Установка операционной системы на компьютер</c:v>
                </c:pt>
                <c:pt idx="2">
                  <c:v>Подключение к компьютеру новых устройств, установка драйверов</c:v>
                </c:pt>
                <c:pt idx="3">
                  <c:v>Использование программ для редактирования фото-, видеофайлов</c:v>
                </c:pt>
                <c:pt idx="4">
                  <c:v>Работа с электронными таблицами (Excel, Access, SPSS и др.)</c:v>
                </c:pt>
                <c:pt idx="5">
                  <c:v>Работа на компьютере с текстовым редактором</c:v>
                </c:pt>
                <c:pt idx="6">
                  <c:v>Передача файлов между компьютером и периферийными устройствами</c:v>
                </c:pt>
              </c:strCache>
            </c:strRef>
          </c:cat>
          <c:val>
            <c:numRef>
              <c:f>Лист1!$C$2:$C$8</c:f>
              <c:numCache>
                <c:formatCode>General</c:formatCode>
                <c:ptCount val="7"/>
                <c:pt idx="0">
                  <c:v>11.1</c:v>
                </c:pt>
                <c:pt idx="1">
                  <c:v>34.4</c:v>
                </c:pt>
                <c:pt idx="2">
                  <c:v>53.5</c:v>
                </c:pt>
                <c:pt idx="3">
                  <c:v>57.3</c:v>
                </c:pt>
                <c:pt idx="4">
                  <c:v>66.8</c:v>
                </c:pt>
                <c:pt idx="5">
                  <c:v>73</c:v>
                </c:pt>
                <c:pt idx="6">
                  <c:v>75.3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506317336"/>
        <c:axId val="506317728"/>
      </c:barChart>
      <c:catAx>
        <c:axId val="50631733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506317728"/>
        <c:crosses val="autoZero"/>
        <c:auto val="1"/>
        <c:lblAlgn val="ctr"/>
        <c:lblOffset val="100"/>
        <c:noMultiLvlLbl val="0"/>
      </c:catAx>
      <c:valAx>
        <c:axId val="5063177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5063173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BDBE8-E1CB-4574-B457-CCC06DF8386B}" type="datetimeFigureOut">
              <a:rPr lang="ru-RU" smtClean="0"/>
              <a:t>25.03.2020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768BB-C5C3-4471-A8A1-0E105D6495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2031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BDBE8-E1CB-4574-B457-CCC06DF8386B}" type="datetimeFigureOut">
              <a:rPr lang="ru-RU" smtClean="0"/>
              <a:t>25.03.2020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768BB-C5C3-4471-A8A1-0E105D6495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7243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BDBE8-E1CB-4574-B457-CCC06DF8386B}" type="datetimeFigureOut">
              <a:rPr lang="ru-RU" smtClean="0"/>
              <a:t>25.03.2020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768BB-C5C3-4471-A8A1-0E105D6495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93890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Закрывающи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2"/>
          <p:cNvSpPr txBox="1">
            <a:spLocks/>
          </p:cNvSpPr>
          <p:nvPr userDrawn="1"/>
        </p:nvSpPr>
        <p:spPr>
          <a:xfrm>
            <a:off x="506743" y="6117299"/>
            <a:ext cx="1429191" cy="480053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rgbClr val="5E7076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400" baseline="0" dirty="0" smtClean="0">
                <a:solidFill>
                  <a:schemeClr val="bg1"/>
                </a:solidFill>
              </a:rPr>
              <a:t>spbu.ru</a:t>
            </a:r>
            <a:endParaRPr lang="ru-RU" sz="2400" baseline="0" dirty="0">
              <a:solidFill>
                <a:schemeClr val="bg1"/>
              </a:solidFill>
            </a:endParaRPr>
          </a:p>
        </p:txBody>
      </p:sp>
      <p:sp>
        <p:nvSpPr>
          <p:cNvPr id="9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31371" y="1508787"/>
            <a:ext cx="11425269" cy="480053"/>
          </a:xfrm>
        </p:spPr>
        <p:txBody>
          <a:bodyPr>
            <a:normAutofit/>
          </a:bodyPr>
          <a:lstStyle>
            <a:lvl1pPr marL="0" indent="0" algn="ctr">
              <a:buNone/>
              <a:defRPr sz="2400" baseline="0">
                <a:solidFill>
                  <a:srgbClr val="5E7076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Текст</a:t>
            </a:r>
          </a:p>
        </p:txBody>
      </p:sp>
      <p:sp>
        <p:nvSpPr>
          <p:cNvPr id="8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431371" y="356660"/>
            <a:ext cx="4814325" cy="562073"/>
          </a:xfrm>
        </p:spPr>
        <p:txBody>
          <a:bodyPr>
            <a:noAutofit/>
          </a:bodyPr>
          <a:lstStyle>
            <a:lvl1pPr algn="l">
              <a:defRPr sz="3733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Колонтитул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9466544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BDBE8-E1CB-4574-B457-CCC06DF8386B}" type="datetimeFigureOut">
              <a:rPr lang="ru-RU" smtClean="0"/>
              <a:t>25.03.2020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768BB-C5C3-4471-A8A1-0E105D6495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14038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BDBE8-E1CB-4574-B457-CCC06DF8386B}" type="datetimeFigureOut">
              <a:rPr lang="ru-RU" smtClean="0"/>
              <a:t>25.03.2020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768BB-C5C3-4471-A8A1-0E105D6495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10946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BDBE8-E1CB-4574-B457-CCC06DF8386B}" type="datetimeFigureOut">
              <a:rPr lang="ru-RU" smtClean="0"/>
              <a:t>25.03.2020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768BB-C5C3-4471-A8A1-0E105D6495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8263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BDBE8-E1CB-4574-B457-CCC06DF8386B}" type="datetimeFigureOut">
              <a:rPr lang="ru-RU" smtClean="0"/>
              <a:t>25.03.2020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768BB-C5C3-4471-A8A1-0E105D6495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05810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BDBE8-E1CB-4574-B457-CCC06DF8386B}" type="datetimeFigureOut">
              <a:rPr lang="ru-RU" smtClean="0"/>
              <a:t>25.03.2020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768BB-C5C3-4471-A8A1-0E105D6495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7514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BDBE8-E1CB-4574-B457-CCC06DF8386B}" type="datetimeFigureOut">
              <a:rPr lang="ru-RU" smtClean="0"/>
              <a:t>25.03.2020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768BB-C5C3-4471-A8A1-0E105D6495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76094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BDBE8-E1CB-4574-B457-CCC06DF8386B}" type="datetimeFigureOut">
              <a:rPr lang="ru-RU" smtClean="0"/>
              <a:t>25.03.2020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768BB-C5C3-4471-A8A1-0E105D6495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7149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BDBE8-E1CB-4574-B457-CCC06DF8386B}" type="datetimeFigureOut">
              <a:rPr lang="ru-RU" smtClean="0"/>
              <a:t>25.03.2020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768BB-C5C3-4471-A8A1-0E105D6495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4077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1BDBE8-E1CB-4574-B457-CCC06DF8386B}" type="datetimeFigureOut">
              <a:rPr lang="ru-RU" smtClean="0"/>
              <a:t>25.03.2020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E768BB-C5C3-4471-A8A1-0E105D6495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319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" y="164638"/>
            <a:ext cx="12144672" cy="562073"/>
          </a:xfrm>
        </p:spPr>
        <p:txBody>
          <a:bodyPr/>
          <a:lstStyle/>
          <a:p>
            <a:r>
              <a:rPr lang="ru-RU" sz="2667" b="1" dirty="0"/>
              <a:t>Владение населением Санкт-Петербурга навыками работы на компьютере, февраль 2020, %</a:t>
            </a:r>
            <a:endParaRPr lang="ru-RU" sz="2667" b="1" dirty="0"/>
          </a:p>
        </p:txBody>
      </p:sp>
      <p:graphicFrame>
        <p:nvGraphicFramePr>
          <p:cNvPr id="4" name="Объект 5"/>
          <p:cNvGraphicFramePr>
            <a:graphicFrameLocks/>
          </p:cNvGraphicFramePr>
          <p:nvPr>
            <p:extLst/>
          </p:nvPr>
        </p:nvGraphicFramePr>
        <p:xfrm>
          <a:off x="143339" y="918733"/>
          <a:ext cx="12001333" cy="56786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71384621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17</Words>
  <Application>Microsoft Office PowerPoint</Application>
  <PresentationFormat>Широкоэкранный</PresentationFormat>
  <Paragraphs>6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Владение населением Санкт-Петербурга навыками работы на компьютере, февраль 2020, %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Владение населением Санкт-Петербурга навыками работы на компьютере, февраль 2020, %</dc:title>
  <dc:creator>UserSI</dc:creator>
  <cp:lastModifiedBy>UserSI</cp:lastModifiedBy>
  <cp:revision>1</cp:revision>
  <dcterms:created xsi:type="dcterms:W3CDTF">2020-03-25T17:54:09Z</dcterms:created>
  <dcterms:modified xsi:type="dcterms:W3CDTF">2020-03-25T17:56:27Z</dcterms:modified>
</cp:coreProperties>
</file>