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9" r:id="rId3"/>
    <p:sldId id="264" r:id="rId4"/>
    <p:sldId id="267" r:id="rId5"/>
    <p:sldId id="271" r:id="rId6"/>
    <p:sldId id="268" r:id="rId7"/>
    <p:sldId id="269" r:id="rId8"/>
    <p:sldId id="270" r:id="rId9"/>
    <p:sldId id="260" r:id="rId10"/>
    <p:sldId id="261" r:id="rId11"/>
    <p:sldId id="262" r:id="rId12"/>
    <p:sldId id="263" r:id="rId13"/>
    <p:sldId id="272" r:id="rId14"/>
    <p:sldId id="273" r:id="rId15"/>
    <p:sldId id="276" r:id="rId16"/>
    <p:sldId id="274" r:id="rId17"/>
    <p:sldId id="258" r:id="rId18"/>
    <p:sldId id="277" r:id="rId19"/>
    <p:sldId id="278" r:id="rId20"/>
    <p:sldId id="281" r:id="rId21"/>
    <p:sldId id="280"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0015"/>
    <a:srgbClr val="880049"/>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2" autoAdjust="0"/>
    <p:restoredTop sz="94675" autoAdjust="0"/>
  </p:normalViewPr>
  <p:slideViewPr>
    <p:cSldViewPr>
      <p:cViewPr>
        <p:scale>
          <a:sx n="100" d="100"/>
          <a:sy n="100" d="100"/>
        </p:scale>
        <p:origin x="-1236" y="-1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5662921-0939-4161-8207-74757F46F0A7}" type="slidenum">
              <a:rPr lang="ru-RU" smtClean="0"/>
              <a:t>‹#›</a:t>
            </a:fld>
            <a:endParaRPr lang="ru-RU"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5662921-0939-4161-8207-74757F46F0A7}" type="slidenum">
              <a:rPr lang="ru-RU" smtClean="0"/>
              <a:t>‹#›</a:t>
            </a:fld>
            <a:endParaRPr lang="ru-RU" dirty="0"/>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F406106-F71E-48F6-A982-BB25BF180874}" type="datetimeFigureOut">
              <a:rPr lang="ru-RU" smtClean="0"/>
              <a:t>24.11.2017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5662921-0939-4161-8207-74757F46F0A7}"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1F406106-F71E-48F6-A982-BB25BF180874}" type="datetimeFigureOut">
              <a:rPr lang="ru-RU" smtClean="0"/>
              <a:t>24.11.2017</a:t>
            </a:fld>
            <a:endParaRPr lang="ru-RU"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95662921-0939-4161-8207-74757F46F0A7}"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econcentre.ssau.ru/edu-change.html" TargetMode="External"/><Relationship Id="rId2" Type="http://schemas.openxmlformats.org/officeDocument/2006/relationships/hyperlink" Target="http://econcentre.ssau.ru/edu-exprofundis.html" TargetMode="External"/><Relationship Id="rId1" Type="http://schemas.openxmlformats.org/officeDocument/2006/relationships/slideLayout" Target="../slideLayouts/slideLayout2.xml"/><Relationship Id="rId5" Type="http://schemas.openxmlformats.org/officeDocument/2006/relationships/hyperlink" Target="http://econcentre.ssau.ru/csss/ais.html" TargetMode="External"/><Relationship Id="rId4" Type="http://schemas.openxmlformats.org/officeDocument/2006/relationships/hyperlink" Target="http://econcentre.ssau.ru/edu.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mailto:ssu_econcentre@mail.ru" TargetMode="External"/><Relationship Id="rId2" Type="http://schemas.openxmlformats.org/officeDocument/2006/relationships/hyperlink" Target="http://econcentre.ssau.ru/" TargetMode="Externa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163" y="688975"/>
            <a:ext cx="7304087" cy="547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9771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a:bodyPr>
          <a:lstStyle/>
          <a:p>
            <a:pPr marL="0" indent="0">
              <a:buNone/>
            </a:pPr>
            <a:r>
              <a:rPr lang="ru-RU" sz="2800" dirty="0"/>
              <a:t>Суть </a:t>
            </a:r>
            <a:r>
              <a:rPr lang="ru-RU" sz="2800" dirty="0" smtClean="0"/>
              <a:t>закона необходимого разнообразия заключается </a:t>
            </a:r>
            <a:r>
              <a:rPr lang="ru-RU" sz="2800" dirty="0"/>
              <a:t>в том, что количество информации, генерируемой сложным объектом управления, оказывается выше пропускной способности «простой» управляющей системы. Повышение пропускной способности для переработки всей необходимой управленческой информации требует усложнения управляющей системы до уровня, превышающего сложность управляемого объекта. </a:t>
            </a:r>
          </a:p>
        </p:txBody>
      </p:sp>
    </p:spTree>
    <p:extLst>
      <p:ext uri="{BB962C8B-B14F-4D97-AF65-F5344CB8AC3E}">
        <p14:creationId xmlns:p14="http://schemas.microsoft.com/office/powerpoint/2010/main" val="2037465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Victor\Documents\Диск D\Actual\SU EMC\Реклама\Фильм 1\Воронка для информации.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29786"/>
            <a:ext cx="7756671" cy="3599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029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1196752"/>
            <a:ext cx="7924800" cy="4518248"/>
          </a:xfrm>
        </p:spPr>
        <p:txBody>
          <a:bodyPr/>
          <a:lstStyle/>
          <a:p>
            <a:pPr marL="0" indent="0">
              <a:buNone/>
            </a:pPr>
            <a:r>
              <a:rPr lang="ru-RU" dirty="0"/>
              <a:t>Последствия </a:t>
            </a:r>
            <a:r>
              <a:rPr lang="ru-RU" dirty="0" smtClean="0"/>
              <a:t>закона необходимого разнообразия для </a:t>
            </a:r>
            <a:r>
              <a:rPr lang="ru-RU" dirty="0"/>
              <a:t>систем корпоративного и, тем более, государственного управления, приобретающие на наших глазах масштаб цивилизационной </a:t>
            </a:r>
            <a:r>
              <a:rPr lang="ru-RU" dirty="0" smtClean="0"/>
              <a:t>катастрофы, </a:t>
            </a:r>
            <a:r>
              <a:rPr lang="ru-RU" dirty="0"/>
              <a:t>до сих пор не </a:t>
            </a:r>
            <a:r>
              <a:rPr lang="ru-RU" dirty="0" smtClean="0"/>
              <a:t>оценены управленцами.</a:t>
            </a:r>
          </a:p>
          <a:p>
            <a:pPr marL="0" indent="0">
              <a:buNone/>
            </a:pPr>
            <a:r>
              <a:rPr lang="ru-RU" dirty="0"/>
              <a:t>Примитивизация управления, сведение его к стандартизованным процедурам и технологиям не позволяют принимать эффективные решения в нестандартных ситуациях, а такие ситуации возникают все чаще</a:t>
            </a:r>
            <a:r>
              <a:rPr lang="ru-RU" dirty="0" smtClean="0"/>
              <a:t>.</a:t>
            </a:r>
          </a:p>
          <a:p>
            <a:pPr marL="0" indent="0">
              <a:buNone/>
            </a:pPr>
            <a:r>
              <a:rPr lang="ru-RU" b="1" dirty="0"/>
              <a:t>Следствие этого – участившиеся и все углубляющиеся кризисы</a:t>
            </a:r>
            <a:r>
              <a:rPr lang="ru-RU" dirty="0"/>
              <a:t>, зарождающиеся и развивающиеся как в «стране прагматичной простоты» – США, так и во всем мире.</a:t>
            </a:r>
          </a:p>
        </p:txBody>
      </p:sp>
      <p:pic>
        <p:nvPicPr>
          <p:cNvPr id="7170" name="Picture 2" descr="C:\Users\Victor\Documents\Диск D\Actual\SU EMC\Реклама\Фильм 1\tengrinews.k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0091" y="3933056"/>
            <a:ext cx="2162029" cy="171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3025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1340768"/>
            <a:ext cx="7924800" cy="4374232"/>
          </a:xfrm>
        </p:spPr>
        <p:txBody>
          <a:bodyPr/>
          <a:lstStyle/>
          <a:p>
            <a:pPr marL="0" indent="0">
              <a:buNone/>
            </a:pPr>
            <a:r>
              <a:rPr lang="ru-RU" dirty="0" smtClean="0"/>
              <a:t>До сих </a:t>
            </a:r>
            <a:r>
              <a:rPr lang="ru-RU" dirty="0"/>
              <a:t>пор не созрело понимание того, что реализация примитивных управленческих рецептов уже сегодня может быть «доверена» компьютеру, и управленец, владеющий этими рецептами и только ими, будет вынужден покинуть сферы корпоративного, государственного и муниципального управления так же, как покинули цехи автомобилестроительных заводов сварщики, уступив свои рабочие места </a:t>
            </a:r>
            <a:r>
              <a:rPr lang="ru-RU" dirty="0" smtClean="0"/>
              <a:t>роботам.</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996952"/>
            <a:ext cx="3384376" cy="270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023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1340768"/>
            <a:ext cx="7924800" cy="4374232"/>
          </a:xfrm>
        </p:spPr>
        <p:txBody>
          <a:bodyPr/>
          <a:lstStyle/>
          <a:p>
            <a:pPr marL="0" indent="0">
              <a:buNone/>
            </a:pPr>
            <a:r>
              <a:rPr lang="ru-RU" dirty="0"/>
              <a:t>Однако управление – не сварка, и алгоритмизированное управление производством, компанией, регионом, страной, даже с учетом </a:t>
            </a:r>
            <a:r>
              <a:rPr lang="ru-RU" dirty="0" smtClean="0"/>
              <a:t>быстро растущих </a:t>
            </a:r>
            <a:r>
              <a:rPr lang="ru-RU" dirty="0"/>
              <a:t>возможностей самообучающихся, самоорганизующихся, адаптирующихся компьютерных систем еще долго будет уступать человеку, оснащенному пониманием и </a:t>
            </a:r>
            <a:r>
              <a:rPr lang="ru-RU" dirty="0" smtClean="0"/>
              <a:t>мышлением.</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780928"/>
            <a:ext cx="3335524" cy="2971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9540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836712"/>
            <a:ext cx="7924800" cy="4878288"/>
          </a:xfrm>
        </p:spPr>
        <p:txBody>
          <a:bodyPr/>
          <a:lstStyle/>
          <a:p>
            <a:pPr marL="0" indent="0">
              <a:buNone/>
            </a:pPr>
            <a:r>
              <a:rPr lang="ru-RU" dirty="0" smtClean="0"/>
              <a:t>Информация, </a:t>
            </a:r>
            <a:r>
              <a:rPr lang="ru-RU" dirty="0"/>
              <a:t>актуальная для управления миром, составляет лишь малую долю от огромных генерируемых объемов. Отказ от переработки немыслимых объемов информации и выделение из нее нужной требует именно понимания – точнее, понимания и мышления, продукты которого могут быть заложены в основу все усложняющихся, но все же реализуемых алгоритмов обработки </a:t>
            </a:r>
            <a:r>
              <a:rPr lang="en-US" dirty="0" err="1"/>
              <a:t>BigData</a:t>
            </a:r>
            <a:r>
              <a:rPr lang="ru-RU" dirty="0"/>
              <a:t> и, главное, позволили бы отбирать нужную информацию на этапе запроса, а не после получения.</a:t>
            </a:r>
          </a:p>
        </p:txBody>
      </p:sp>
      <p:pic>
        <p:nvPicPr>
          <p:cNvPr id="3078" name="Picture 6" descr="C:\Users\Victor\Documents\Диск D\Actual\SU EMC\Реклама\Фильм 1\Информационный запрос.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575874"/>
            <a:ext cx="5026694" cy="3169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432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908720"/>
            <a:ext cx="7924800" cy="4806280"/>
          </a:xfrm>
        </p:spPr>
        <p:txBody>
          <a:bodyPr/>
          <a:lstStyle/>
          <a:p>
            <a:pPr marL="0" indent="0">
              <a:buNone/>
            </a:pPr>
            <a:r>
              <a:rPr lang="ru-RU" dirty="0" smtClean="0"/>
              <a:t>С середины </a:t>
            </a:r>
            <a:r>
              <a:rPr lang="en-US" dirty="0" smtClean="0"/>
              <a:t>XX</a:t>
            </a:r>
            <a:r>
              <a:rPr lang="ru-RU" dirty="0" smtClean="0"/>
              <a:t> века в </a:t>
            </a:r>
            <a:r>
              <a:rPr lang="ru-RU" dirty="0"/>
              <a:t>СССР и затем в России развивались методологические школы, не имеющие аналогов в мире и создающие мощную методологическую базу для управленческой деятельности, основанной именно на понимании и </a:t>
            </a:r>
            <a:r>
              <a:rPr lang="ru-RU" dirty="0" smtClean="0"/>
              <a:t>мышлении.</a:t>
            </a:r>
          </a:p>
          <a:p>
            <a:pPr marL="0" indent="0">
              <a:buNone/>
            </a:pPr>
            <a:r>
              <a:rPr lang="ru-RU" dirty="0" smtClean="0">
                <a:solidFill>
                  <a:srgbClr val="FF0000"/>
                </a:solidFill>
              </a:rPr>
              <a:t>Мы можем помочь человечеству </a:t>
            </a:r>
            <a:r>
              <a:rPr lang="ru-RU" dirty="0">
                <a:solidFill>
                  <a:srgbClr val="FF0000"/>
                </a:solidFill>
              </a:rPr>
              <a:t>в решении </a:t>
            </a:r>
            <a:r>
              <a:rPr lang="ru-RU" dirty="0" smtClean="0">
                <a:solidFill>
                  <a:srgbClr val="FF0000"/>
                </a:solidFill>
              </a:rPr>
              <a:t>проблемы управляемости, отказавшись от традиции замены </a:t>
            </a:r>
            <a:r>
              <a:rPr lang="ru-RU" dirty="0">
                <a:solidFill>
                  <a:srgbClr val="FF0000"/>
                </a:solidFill>
              </a:rPr>
              <a:t>понимания </a:t>
            </a:r>
            <a:r>
              <a:rPr lang="ru-RU" dirty="0" smtClean="0">
                <a:solidFill>
                  <a:srgbClr val="FF0000"/>
                </a:solidFill>
              </a:rPr>
              <a:t>на готовые деятельностные рецепты и используя </a:t>
            </a:r>
            <a:r>
              <a:rPr lang="ru-RU" dirty="0">
                <a:solidFill>
                  <a:srgbClr val="FF0000"/>
                </a:solidFill>
              </a:rPr>
              <a:t>всю мощь российской и мировой гуманитарной культуры и фундаментальных наук </a:t>
            </a:r>
            <a:r>
              <a:rPr lang="ru-RU" dirty="0"/>
              <a:t>для развития у </a:t>
            </a:r>
            <a:r>
              <a:rPr lang="ru-RU" dirty="0" smtClean="0"/>
              <a:t>наших клиентов, у студентов магистратуры и </a:t>
            </a:r>
            <a:r>
              <a:rPr lang="ru-RU" dirty="0"/>
              <a:t>слушателей групп дополнительного образования способностей понимания мира и происходящих в нем процессов и мышления, формирующего не только новые алгоритмы, но и новые подходы к изучению и управлению этими процессами</a:t>
            </a:r>
            <a:r>
              <a:rPr lang="ru-RU" dirty="0" smtClean="0"/>
              <a:t>.</a:t>
            </a:r>
            <a:r>
              <a:rPr lang="ru-RU" i="1" dirty="0"/>
              <a:t> </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724551"/>
            <a:ext cx="4176464" cy="206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603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Victor\Documents\Диск D\Actual\SU EMC\Реклама\Фильм 1\кадр-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92696"/>
            <a:ext cx="7534854" cy="4967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948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Victor\Documents\Диск D\Actual\SU EMC\Реклама\Фильм 1\Кадр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64704"/>
            <a:ext cx="8200603"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6637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93" y="764704"/>
            <a:ext cx="7529031" cy="4608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0879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96752"/>
            <a:ext cx="8228511" cy="4589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3885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908720"/>
            <a:ext cx="7507491" cy="4377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4775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634082"/>
          </a:xfrm>
        </p:spPr>
        <p:txBody>
          <a:bodyPr/>
          <a:lstStyle/>
          <a:p>
            <a:pPr algn="ctr"/>
            <a:r>
              <a:rPr lang="ru-RU" b="1" dirty="0"/>
              <a:t>понимание</a:t>
            </a:r>
            <a:r>
              <a:rPr lang="ru-RU" b="1" dirty="0" smtClean="0"/>
              <a:t>, Мышление</a:t>
            </a:r>
            <a:r>
              <a:rPr lang="ru-RU" b="1" dirty="0"/>
              <a:t>, </a:t>
            </a:r>
            <a:r>
              <a:rPr lang="ru-RU" b="1" dirty="0" smtClean="0"/>
              <a:t>успех</a:t>
            </a:r>
            <a:endParaRPr lang="ru-RU" dirty="0"/>
          </a:p>
        </p:txBody>
      </p:sp>
      <p:sp>
        <p:nvSpPr>
          <p:cNvPr id="3" name="Объект 2"/>
          <p:cNvSpPr>
            <a:spLocks noGrp="1"/>
          </p:cNvSpPr>
          <p:nvPr>
            <p:ph sz="quarter" idx="13"/>
          </p:nvPr>
        </p:nvSpPr>
        <p:spPr>
          <a:xfrm>
            <a:off x="611560" y="980728"/>
            <a:ext cx="7924800" cy="4680520"/>
          </a:xfrm>
        </p:spPr>
        <p:txBody>
          <a:bodyPr>
            <a:normAutofit lnSpcReduction="10000"/>
          </a:bodyPr>
          <a:lstStyle/>
          <a:p>
            <a:pPr fontAlgn="t"/>
            <a:r>
              <a:rPr lang="ru-RU" b="1" dirty="0" smtClean="0"/>
              <a:t>Аналитико-инновационные сессии</a:t>
            </a:r>
            <a:r>
              <a:rPr lang="en-US" b="1" dirty="0" smtClean="0"/>
              <a:t>   </a:t>
            </a:r>
            <a:endParaRPr lang="ru-RU" b="1" dirty="0" smtClean="0"/>
          </a:p>
          <a:p>
            <a:pPr fontAlgn="t"/>
            <a:r>
              <a:rPr lang="ru-RU" b="1" dirty="0" smtClean="0"/>
              <a:t>Программы </a:t>
            </a:r>
            <a:r>
              <a:rPr lang="ru-RU" b="1" dirty="0"/>
              <a:t>высшей ступени управленческого профессионализма</a:t>
            </a:r>
            <a:br>
              <a:rPr lang="ru-RU" b="1" dirty="0"/>
            </a:br>
            <a:r>
              <a:rPr lang="ru-RU" b="1" dirty="0"/>
              <a:t>для собственников и топ-менеджеров организаций промышленности, энергетики, строительства, транспорта, образования, здравоохранения, культуры, сферы услуг</a:t>
            </a:r>
          </a:p>
          <a:p>
            <a:pPr marL="361950" indent="0" fontAlgn="t">
              <a:buNone/>
            </a:pPr>
            <a:r>
              <a:rPr lang="ru-RU" sz="1400" b="1" i="1" dirty="0">
                <a:hlinkClick r:id="rId2"/>
              </a:rPr>
              <a:t>Менеджмент </a:t>
            </a:r>
            <a:r>
              <a:rPr lang="la-Latn" sz="1400" b="1" i="1" dirty="0" smtClean="0">
                <a:hlinkClick r:id="rId2"/>
              </a:rPr>
              <a:t>Ex Profundis</a:t>
            </a:r>
            <a:r>
              <a:rPr lang="ru-RU" sz="1400" b="1" i="1" dirty="0" smtClean="0">
                <a:hlinkClick r:id="rId2"/>
              </a:rPr>
              <a:t>: </a:t>
            </a:r>
            <a:r>
              <a:rPr lang="ru-RU" sz="1400" b="1" i="1" dirty="0">
                <a:hlinkClick r:id="rId2"/>
              </a:rPr>
              <a:t>из глубин мироздания к владению миром.</a:t>
            </a:r>
            <a:br>
              <a:rPr lang="ru-RU" sz="1400" b="1" i="1" dirty="0">
                <a:hlinkClick r:id="rId2"/>
              </a:rPr>
            </a:br>
            <a:r>
              <a:rPr lang="ru-RU" sz="1400" b="1" i="1" dirty="0">
                <a:hlinkClick r:id="rId2"/>
              </a:rPr>
              <a:t>Цикл семинаров / видеоконференций</a:t>
            </a:r>
            <a:r>
              <a:rPr lang="ru-RU" sz="1400" b="1" dirty="0">
                <a:hlinkClick r:id="rId2"/>
              </a:rPr>
              <a:t>.</a:t>
            </a:r>
            <a:endParaRPr lang="ru-RU" sz="1400" b="1" dirty="0"/>
          </a:p>
          <a:p>
            <a:pPr fontAlgn="t"/>
            <a:r>
              <a:rPr lang="ru-RU" b="1" dirty="0"/>
              <a:t>Программы для руководителей компаний, директоров по персоналу, специалистов подразделений развития</a:t>
            </a:r>
          </a:p>
          <a:p>
            <a:pPr marL="361950" indent="0" fontAlgn="t">
              <a:buNone/>
            </a:pPr>
            <a:r>
              <a:rPr lang="ru-RU" sz="1400" b="1" i="1" dirty="0">
                <a:hlinkClick r:id="rId3"/>
              </a:rPr>
              <a:t>Изменение в организации как проект. Проектирование, планирование и реализация изменений</a:t>
            </a:r>
            <a:r>
              <a:rPr lang="ru-RU" sz="1400" b="1" dirty="0">
                <a:hlinkClick r:id="rId3"/>
              </a:rPr>
              <a:t>.</a:t>
            </a:r>
            <a:br>
              <a:rPr lang="ru-RU" sz="1400" b="1" dirty="0">
                <a:hlinkClick r:id="rId3"/>
              </a:rPr>
            </a:br>
            <a:r>
              <a:rPr lang="ru-RU" sz="1400" b="1" i="1" dirty="0">
                <a:hlinkClick r:id="rId3"/>
              </a:rPr>
              <a:t>Консультационный семинар</a:t>
            </a:r>
            <a:endParaRPr lang="ru-RU" sz="1400" b="1" i="1" dirty="0"/>
          </a:p>
          <a:p>
            <a:pPr fontAlgn="t"/>
            <a:r>
              <a:rPr lang="ru-RU" b="1" dirty="0"/>
              <a:t>Программы для руководителей подразделений и специалистов компаний, государственных и муниципальных органов и учреждений, некоммерческих </a:t>
            </a:r>
            <a:r>
              <a:rPr lang="ru-RU" b="1" dirty="0" smtClean="0"/>
              <a:t>организаций</a:t>
            </a:r>
            <a:r>
              <a:rPr lang="en-US" b="1" dirty="0" smtClean="0"/>
              <a:t> </a:t>
            </a:r>
            <a:endParaRPr lang="ru-RU" b="1" dirty="0" smtClean="0"/>
          </a:p>
          <a:p>
            <a:pPr fontAlgn="t"/>
            <a:r>
              <a:rPr lang="ru-RU" b="1" dirty="0"/>
              <a:t>Программы для предпринимателей, собственников и управленцев компаний малого и среднего бизнеса</a:t>
            </a:r>
          </a:p>
          <a:p>
            <a:pPr fontAlgn="t"/>
            <a:endParaRPr lang="ru-RU" b="1" dirty="0"/>
          </a:p>
        </p:txBody>
      </p:sp>
      <p:sp>
        <p:nvSpPr>
          <p:cNvPr id="4" name="Стрелка вправо 3">
            <a:hlinkClick r:id="rId4"/>
          </p:cNvPr>
          <p:cNvSpPr/>
          <p:nvPr/>
        </p:nvSpPr>
        <p:spPr>
          <a:xfrm>
            <a:off x="2411760" y="4751433"/>
            <a:ext cx="360040" cy="117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a:hlinkClick r:id="rId4"/>
          </p:cNvPr>
          <p:cNvSpPr/>
          <p:nvPr/>
        </p:nvSpPr>
        <p:spPr>
          <a:xfrm>
            <a:off x="3707904" y="5373216"/>
            <a:ext cx="360040" cy="117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a:hlinkClick r:id="rId5"/>
          </p:cNvPr>
          <p:cNvSpPr/>
          <p:nvPr/>
        </p:nvSpPr>
        <p:spPr>
          <a:xfrm>
            <a:off x="4427984" y="1079025"/>
            <a:ext cx="360040" cy="117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18943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620688"/>
            <a:ext cx="7924800" cy="5094312"/>
          </a:xfrm>
        </p:spPr>
        <p:txBody>
          <a:bodyPr>
            <a:normAutofit fontScale="92500" lnSpcReduction="20000"/>
          </a:bodyPr>
          <a:lstStyle/>
          <a:p>
            <a:pPr marL="0" indent="0" algn="ctr">
              <a:buNone/>
            </a:pPr>
            <a:r>
              <a:rPr lang="ru-RU" sz="3200" dirty="0" smtClean="0"/>
              <a:t>Самарский национальный исследовательский университет имени академика С.П. Королева</a:t>
            </a:r>
          </a:p>
          <a:p>
            <a:pPr marL="0" indent="0" algn="ctr">
              <a:buNone/>
            </a:pPr>
            <a:endParaRPr lang="ru-RU" sz="3200" dirty="0" smtClean="0"/>
          </a:p>
          <a:p>
            <a:pPr marL="0" indent="0" algn="ctr">
              <a:buNone/>
            </a:pPr>
            <a:endParaRPr lang="ru-RU" sz="3200" dirty="0"/>
          </a:p>
          <a:p>
            <a:pPr marL="0" indent="0" algn="ctr">
              <a:buNone/>
            </a:pPr>
            <a:endParaRPr lang="ru-RU" sz="3200" dirty="0" smtClean="0"/>
          </a:p>
          <a:p>
            <a:pPr marL="0" indent="0" algn="ctr">
              <a:buNone/>
            </a:pPr>
            <a:r>
              <a:rPr lang="ru-RU" sz="2800" dirty="0" smtClean="0"/>
              <a:t>Научно-образовательный </a:t>
            </a:r>
            <a:r>
              <a:rPr lang="ru-RU" sz="2800" dirty="0"/>
              <a:t>и</a:t>
            </a:r>
            <a:r>
              <a:rPr lang="ru-RU" sz="2800" dirty="0" smtClean="0"/>
              <a:t> консалтинговый центр системных и стратегических решений в области экономики и управления</a:t>
            </a:r>
          </a:p>
          <a:p>
            <a:pPr marL="0" indent="0" algn="ctr">
              <a:buNone/>
            </a:pPr>
            <a:r>
              <a:rPr lang="en-US" sz="2800" dirty="0" smtClean="0">
                <a:hlinkClick r:id="rId2"/>
              </a:rPr>
              <a:t>http://econcentre.ssau.ru</a:t>
            </a:r>
            <a:endParaRPr lang="en-US" sz="2800" dirty="0" smtClean="0"/>
          </a:p>
          <a:p>
            <a:pPr marL="0" indent="0" algn="ctr">
              <a:buNone/>
            </a:pPr>
            <a:r>
              <a:rPr lang="en-US" sz="2800" dirty="0" smtClean="0">
                <a:hlinkClick r:id="rId3"/>
              </a:rPr>
              <a:t>ssu_econcentre@mail.ru</a:t>
            </a:r>
            <a:endParaRPr lang="en-US" sz="2800" dirty="0" smtClean="0"/>
          </a:p>
          <a:p>
            <a:pPr marL="0" indent="0" algn="ctr">
              <a:buNone/>
            </a:pPr>
            <a:r>
              <a:rPr lang="en-US" sz="2800" dirty="0" smtClean="0"/>
              <a:t>+7(846)246-21-58</a:t>
            </a:r>
            <a:endParaRPr lang="ru-RU" sz="2800" dirty="0" smtClean="0"/>
          </a:p>
          <a:p>
            <a:pPr marL="0" indent="0">
              <a:buNone/>
            </a:pPr>
            <a:endParaRPr lang="ru-RU" dirty="0"/>
          </a:p>
          <a:p>
            <a:pPr marL="0" indent="0">
              <a:buNone/>
            </a:pPr>
            <a:endParaRPr lang="ru-RU" dirty="0"/>
          </a:p>
        </p:txBody>
      </p:sp>
      <p:pic>
        <p:nvPicPr>
          <p:cNvPr id="71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9912" y="1529049"/>
            <a:ext cx="1584176" cy="1467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0788" y="6154886"/>
            <a:ext cx="67008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3911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1124744"/>
            <a:ext cx="7924800" cy="4590256"/>
          </a:xfrm>
        </p:spPr>
        <p:txBody>
          <a:bodyPr/>
          <a:lstStyle/>
          <a:p>
            <a:pPr marL="0" indent="0">
              <a:buNone/>
            </a:pPr>
            <a:r>
              <a:rPr lang="ru-RU" dirty="0"/>
              <a:t>Начало XXI века стало эпохой усложнения мира, какого не знала история человечества. Глобализация информационных и экономических связей – лишь одна из причин этого усложнения. Мир усложняется, и темпы его усложнения растут. Соответственно, растет количество информации, генерируемой миром и любым его элементом: регионом, поселением, организацией и т.п. </a:t>
            </a:r>
          </a:p>
          <a:p>
            <a:pPr marL="0" indent="0">
              <a:buNone/>
            </a:pPr>
            <a:endParaRPr lang="ru-RU" dirty="0"/>
          </a:p>
        </p:txBody>
      </p:sp>
      <p:pic>
        <p:nvPicPr>
          <p:cNvPr id="4098" name="Picture 2" descr="C:\Users\Victor\Documents\Диск D\Actual\SU EMC\Реклама\Фильм 1\depositphotos_4872516-stock-photo-binary-technolog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636912"/>
            <a:ext cx="4716016" cy="3144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8995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1124744"/>
            <a:ext cx="7924800" cy="4590256"/>
          </a:xfrm>
        </p:spPr>
        <p:txBody>
          <a:bodyPr/>
          <a:lstStyle/>
          <a:p>
            <a:pPr marL="0" indent="0">
              <a:buNone/>
            </a:pPr>
            <a:r>
              <a:rPr lang="ru-RU" dirty="0"/>
              <a:t>Взаимосвязи между людьми, социальными организованностями, человеком и природой, бизнес-единицами, обществом, бизнесом и властью стали </a:t>
            </a:r>
            <a:r>
              <a:rPr lang="ru-RU" dirty="0" smtClean="0"/>
              <a:t>слишком </a:t>
            </a:r>
            <a:r>
              <a:rPr lang="ru-RU" dirty="0"/>
              <a:t>сложными и </a:t>
            </a:r>
            <a:r>
              <a:rPr lang="ru-RU" dirty="0" smtClean="0"/>
              <a:t>многообразными. Способность человека </a:t>
            </a:r>
            <a:r>
              <a:rPr lang="ru-RU" dirty="0"/>
              <a:t>отображать в своем сознании происходящее в мире катастрофически уменьшается.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708920"/>
            <a:ext cx="5088854" cy="2927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7824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780120"/>
            <a:ext cx="5040560" cy="288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sz="quarter" idx="13"/>
          </p:nvPr>
        </p:nvSpPr>
        <p:spPr>
          <a:xfrm>
            <a:off x="609600" y="836712"/>
            <a:ext cx="7924800" cy="4824536"/>
          </a:xfrm>
        </p:spPr>
        <p:txBody>
          <a:bodyPr>
            <a:normAutofit/>
          </a:bodyPr>
          <a:lstStyle/>
          <a:p>
            <a:pPr marL="0" indent="0">
              <a:buNone/>
            </a:pPr>
            <a:r>
              <a:rPr lang="ru-RU" dirty="0"/>
              <a:t>Эволюция человека, зарождение и развитие </a:t>
            </a:r>
            <a:r>
              <a:rPr lang="en-US" i="1" dirty="0"/>
              <a:t>homo sapiens</a:t>
            </a:r>
            <a:r>
              <a:rPr lang="ru-RU" dirty="0"/>
              <a:t> происходили в условиях, когда сложность человеческого мозга росла быстрее сложности мира. Приобретя способность создавать вокруг себя искусственный мир, человек наполнил и наполняет его источниками информации и усложнил (и усложняет все быстрее и быстрее) настолько, что по отношению к этому </a:t>
            </a:r>
            <a:r>
              <a:rPr lang="ru-RU" dirty="0" smtClean="0"/>
              <a:t>новому миру </a:t>
            </a:r>
            <a:r>
              <a:rPr lang="ru-RU" dirty="0"/>
              <a:t>скатывается из позиции </a:t>
            </a:r>
            <a:r>
              <a:rPr lang="en-US" i="1" dirty="0"/>
              <a:t>homo sapiens</a:t>
            </a:r>
            <a:r>
              <a:rPr lang="ru-RU" dirty="0"/>
              <a:t> к </a:t>
            </a:r>
            <a:r>
              <a:rPr lang="en-US" i="1" dirty="0"/>
              <a:t>homo </a:t>
            </a:r>
            <a:r>
              <a:rPr lang="la-Latn" i="1" dirty="0" smtClean="0"/>
              <a:t>habilis</a:t>
            </a:r>
            <a:r>
              <a:rPr lang="ru-RU" dirty="0" smtClean="0"/>
              <a:t> (человеку умелому), </a:t>
            </a:r>
            <a:r>
              <a:rPr lang="ru-RU" dirty="0"/>
              <a:t>вымершему около 1,5 миллиона лет назад.</a:t>
            </a:r>
          </a:p>
        </p:txBody>
      </p:sp>
    </p:spTree>
    <p:extLst>
      <p:ext uri="{BB962C8B-B14F-4D97-AF65-F5344CB8AC3E}">
        <p14:creationId xmlns:p14="http://schemas.microsoft.com/office/powerpoint/2010/main" val="1522263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1124744"/>
            <a:ext cx="7924800" cy="4590256"/>
          </a:xfrm>
        </p:spPr>
        <p:txBody>
          <a:bodyPr/>
          <a:lstStyle/>
          <a:p>
            <a:pPr marL="0" indent="0">
              <a:buNone/>
            </a:pPr>
            <a:r>
              <a:rPr lang="ru-RU" b="1" i="1" dirty="0"/>
              <a:t>Оперировать</a:t>
            </a:r>
            <a:r>
              <a:rPr lang="ru-RU" dirty="0"/>
              <a:t> с огромными объемами информации помогают компьютерные сети, но </a:t>
            </a:r>
            <a:r>
              <a:rPr lang="ru-RU" b="1" i="1" dirty="0"/>
              <a:t>понимать</a:t>
            </a:r>
            <a:r>
              <a:rPr lang="ru-RU" dirty="0"/>
              <a:t> ее, несмотря на успехи в области </a:t>
            </a:r>
            <a:r>
              <a:rPr lang="ru-RU" dirty="0" smtClean="0"/>
              <a:t>создания искусственного </a:t>
            </a:r>
            <a:r>
              <a:rPr lang="ru-RU" dirty="0"/>
              <a:t>интеллекта, остается исключительной функцией человека</a:t>
            </a:r>
            <a:r>
              <a:rPr lang="ru-RU" dirty="0" smtClean="0"/>
              <a:t>.</a:t>
            </a:r>
          </a:p>
        </p:txBody>
      </p:sp>
      <p:pic>
        <p:nvPicPr>
          <p:cNvPr id="5122" name="Picture 2" descr="C:\Users\Victor\Documents\Диск D\Actual\SU EMC\Реклама\Фильм 1\depositphotos_27011949-stock-photo-man-looking-at-a-compu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276872"/>
            <a:ext cx="5220072" cy="3466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810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620688"/>
            <a:ext cx="7924800" cy="5094312"/>
          </a:xfrm>
        </p:spPr>
        <p:txBody>
          <a:bodyPr/>
          <a:lstStyle/>
          <a:p>
            <a:pPr marL="0" indent="0">
              <a:buNone/>
            </a:pPr>
            <a:r>
              <a:rPr lang="ru-RU" dirty="0"/>
              <a:t>Снижение способности понимания мира </a:t>
            </a:r>
            <a:r>
              <a:rPr lang="ru-RU" dirty="0" smtClean="0"/>
              <a:t>приводит к поиску готовых решений. С усложнением мира процесс </a:t>
            </a:r>
            <a:r>
              <a:rPr lang="ru-RU" dirty="0"/>
              <a:t>образования как развития способности понимать, мыслить и действовать на основе </a:t>
            </a:r>
            <a:r>
              <a:rPr lang="ru-RU" dirty="0" smtClean="0"/>
              <a:t>собственного понимания </a:t>
            </a:r>
            <a:r>
              <a:rPr lang="ru-RU" dirty="0"/>
              <a:t>и мышления все больше заменяется передачей </a:t>
            </a:r>
            <a:r>
              <a:rPr lang="ru-RU" dirty="0" smtClean="0"/>
              <a:t>готовых рецептов, </a:t>
            </a:r>
            <a:r>
              <a:rPr lang="ru-RU" dirty="0"/>
              <a:t>«</a:t>
            </a:r>
            <a:r>
              <a:rPr lang="ru-RU" dirty="0" smtClean="0"/>
              <a:t>освященных» </a:t>
            </a:r>
            <a:r>
              <a:rPr lang="ru-RU" dirty="0"/>
              <a:t>мнениями «гуру», не </a:t>
            </a:r>
            <a:r>
              <a:rPr lang="ru-RU" dirty="0" smtClean="0"/>
              <a:t>подлежащих критике, тренингом</a:t>
            </a:r>
            <a:r>
              <a:rPr lang="ru-RU" dirty="0"/>
              <a:t>, </a:t>
            </a:r>
            <a:r>
              <a:rPr lang="ru-RU" dirty="0" smtClean="0"/>
              <a:t>«</a:t>
            </a:r>
            <a:r>
              <a:rPr lang="ru-RU" dirty="0"/>
              <a:t>загрузкой памяти» и выработкой навыков, </a:t>
            </a:r>
            <a:r>
              <a:rPr lang="ru-RU" dirty="0" smtClean="0"/>
              <a:t>реально полезных </a:t>
            </a:r>
            <a:r>
              <a:rPr lang="ru-RU" dirty="0"/>
              <a:t>лишь в ограниченном количестве </a:t>
            </a:r>
            <a:r>
              <a:rPr lang="ru-RU" dirty="0" smtClean="0"/>
              <a:t>случаев. Но действительные границы </a:t>
            </a:r>
            <a:r>
              <a:rPr lang="ru-RU" dirty="0"/>
              <a:t>их полезного использования </a:t>
            </a:r>
            <a:r>
              <a:rPr lang="ru-RU" dirty="0" smtClean="0"/>
              <a:t>никогда не очерчиваются, собственно, их никто и не знает. «Гуру» уверяют, что им известны простые правила разрешения </a:t>
            </a:r>
            <a:r>
              <a:rPr lang="ru-RU" b="1" dirty="0" smtClean="0"/>
              <a:t>любых</a:t>
            </a:r>
            <a:r>
              <a:rPr lang="ru-RU" dirty="0" smtClean="0"/>
              <a:t> сложных проблем. Простота и доступность этих правил соблазнительны настолько, что мало кто пытается  критически проанализировать действительную применимость этих «рецептов».</a:t>
            </a:r>
          </a:p>
          <a:p>
            <a:pPr marL="0" indent="0">
              <a:buNone/>
            </a:pPr>
            <a:endParaRPr lang="ru-RU" dirty="0"/>
          </a:p>
        </p:txBody>
      </p:sp>
      <p:pic>
        <p:nvPicPr>
          <p:cNvPr id="6147" name="Picture 3" descr="C:\Users\Victor\Documents\Диск D\Actual\SU EMC\Реклама\Фильм 1\Гуру-netflixmovies.co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453246"/>
            <a:ext cx="2267744" cy="150592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Victor\Documents\Диск D\Actual\SU EMC\Реклама\Фильм 1\Гуру-seoxa.r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3428999"/>
            <a:ext cx="1847850" cy="2347913"/>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Victor\Documents\Диск D\Actual\SU EMC\Реклама\Фильм 1\Гуру-inner-beauty.ru.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3453246"/>
            <a:ext cx="1842542" cy="122836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Victor\Documents\Диск D\Actual\SU EMC\Реклама\Фильм 1\Гуру-maxpark.com.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7054" y="4149080"/>
            <a:ext cx="1877194" cy="1606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824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2132856"/>
            <a:ext cx="7924800" cy="3582144"/>
          </a:xfrm>
        </p:spPr>
        <p:txBody>
          <a:bodyPr/>
          <a:lstStyle/>
          <a:p>
            <a:pPr marL="0" indent="0">
              <a:buNone/>
            </a:pPr>
            <a:r>
              <a:rPr lang="ru-RU" dirty="0" smtClean="0"/>
              <a:t>Но еще в середине </a:t>
            </a:r>
            <a:r>
              <a:rPr lang="en-US" dirty="0" smtClean="0"/>
              <a:t>XX</a:t>
            </a:r>
            <a:r>
              <a:rPr lang="ru-RU" dirty="0" smtClean="0"/>
              <a:t> века выдающимся английским кибернетиком Уильямом Росс Эшби  был открыт </a:t>
            </a:r>
            <a:r>
              <a:rPr lang="ru-RU" b="1" dirty="0" smtClean="0">
                <a:solidFill>
                  <a:srgbClr val="FF0000"/>
                </a:solidFill>
              </a:rPr>
              <a:t>закон необходимого разнообразия</a:t>
            </a:r>
            <a:r>
              <a:rPr lang="ru-RU" dirty="0" smtClean="0"/>
              <a:t>. Применительно к управлению производством этот закон был сформулирован другим английским кибернетиком – Энтони Стаффорд </a:t>
            </a:r>
            <a:r>
              <a:rPr lang="ru-RU" dirty="0" err="1" smtClean="0"/>
              <a:t>Биром</a:t>
            </a:r>
            <a:r>
              <a:rPr lang="ru-RU" dirty="0" smtClean="0"/>
              <a:t>.</a:t>
            </a:r>
            <a:endParaRPr lang="ru-RU" dirty="0"/>
          </a:p>
        </p:txBody>
      </p:sp>
    </p:spTree>
    <p:extLst>
      <p:ext uri="{BB962C8B-B14F-4D97-AF65-F5344CB8AC3E}">
        <p14:creationId xmlns:p14="http://schemas.microsoft.com/office/powerpoint/2010/main" val="4209826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836712"/>
            <a:ext cx="7924800" cy="4878288"/>
          </a:xfrm>
        </p:spPr>
        <p:txBody>
          <a:bodyPr/>
          <a:lstStyle/>
          <a:p>
            <a:pPr marL="0" indent="1339850">
              <a:buNone/>
            </a:pPr>
            <a:endParaRPr lang="ru-RU" dirty="0" smtClean="0"/>
          </a:p>
          <a:p>
            <a:pPr marL="0" indent="1339850">
              <a:buNone/>
            </a:pPr>
            <a:endParaRPr lang="ru-RU" dirty="0"/>
          </a:p>
          <a:p>
            <a:pPr marL="2243138" indent="-627063">
              <a:buNone/>
            </a:pPr>
            <a:r>
              <a:rPr lang="ru-RU" sz="4000" dirty="0" smtClean="0"/>
              <a:t>Закон необходимого </a:t>
            </a:r>
            <a:br>
              <a:rPr lang="ru-RU" sz="4000" dirty="0" smtClean="0"/>
            </a:br>
            <a:r>
              <a:rPr lang="ru-RU" sz="4000" dirty="0" smtClean="0"/>
              <a:t>разнообразия:</a:t>
            </a:r>
          </a:p>
          <a:p>
            <a:pPr marL="0" indent="0" algn="ctr">
              <a:buNone/>
            </a:pPr>
            <a:r>
              <a:rPr lang="ru-RU" sz="2800" dirty="0" smtClean="0"/>
              <a:t>Управляющая </a:t>
            </a:r>
            <a:r>
              <a:rPr lang="ru-RU" sz="2800" dirty="0"/>
              <a:t>система должна быть сложнее управляемой, в противном случае </a:t>
            </a:r>
            <a:r>
              <a:rPr lang="ru-RU" sz="2800" dirty="0" smtClean="0"/>
              <a:t/>
            </a:r>
            <a:br>
              <a:rPr lang="ru-RU" sz="2800" dirty="0" smtClean="0"/>
            </a:br>
            <a:r>
              <a:rPr lang="ru-RU" sz="2800" dirty="0" smtClean="0"/>
              <a:t>управление невозможно</a:t>
            </a:r>
          </a:p>
          <a:p>
            <a:pPr marL="0" indent="0" algn="ctr">
              <a:buNone/>
            </a:pPr>
            <a:r>
              <a:rPr lang="ru-RU" sz="2800" dirty="0" smtClean="0"/>
              <a:t/>
            </a:r>
            <a:br>
              <a:rPr lang="ru-RU" sz="2800" dirty="0" smtClean="0"/>
            </a:br>
            <a:r>
              <a:rPr lang="ru-RU" sz="1600" dirty="0" smtClean="0"/>
              <a:t>(упрощенная формулировка)</a:t>
            </a:r>
            <a:endParaRPr lang="ru-RU" sz="1600" dirty="0"/>
          </a:p>
        </p:txBody>
      </p:sp>
      <p:pic>
        <p:nvPicPr>
          <p:cNvPr id="4098" name="Picture 2" descr="C:\Users\Victor\Documents\Диск D\Actual\SU EMC\Реклама\Фильм 1\William Ross Ashb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08720"/>
            <a:ext cx="1228725" cy="19050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Victor\Documents\Диск D\Actual\SU EMC\Реклама\Фильм 1\Anthony Stafford Be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919458"/>
            <a:ext cx="1716208" cy="1789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800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1454</TotalTime>
  <Words>798</Words>
  <Application>Microsoft Office PowerPoint</Application>
  <PresentationFormat>Экран (4:3)</PresentationFormat>
  <Paragraphs>36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Горизонт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понимание, Мышление, успех</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Victor</dc:creator>
  <cp:lastModifiedBy>Victor</cp:lastModifiedBy>
  <cp:revision>77</cp:revision>
  <dcterms:created xsi:type="dcterms:W3CDTF">2017-11-08T22:48:09Z</dcterms:created>
  <dcterms:modified xsi:type="dcterms:W3CDTF">2017-11-23T20:27:53Z</dcterms:modified>
</cp:coreProperties>
</file>